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19"/>
  </p:handoutMasterIdLst>
  <p:sldIdLst>
    <p:sldId id="271" r:id="rId2"/>
    <p:sldId id="272" r:id="rId3"/>
    <p:sldId id="276" r:id="rId4"/>
    <p:sldId id="273" r:id="rId5"/>
    <p:sldId id="274" r:id="rId6"/>
    <p:sldId id="275" r:id="rId7"/>
    <p:sldId id="256" r:id="rId8"/>
    <p:sldId id="277" r:id="rId9"/>
    <p:sldId id="278" r:id="rId10"/>
    <p:sldId id="279" r:id="rId11"/>
    <p:sldId id="280" r:id="rId12"/>
    <p:sldId id="281" r:id="rId13"/>
    <p:sldId id="264" r:id="rId14"/>
    <p:sldId id="268" r:id="rId15"/>
    <p:sldId id="269" r:id="rId16"/>
    <p:sldId id="27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35149F-F6AA-4E7C-B9BE-E35B495D1752}">
          <p14:sldIdLst>
            <p14:sldId id="271"/>
            <p14:sldId id="272"/>
            <p14:sldId id="276"/>
            <p14:sldId id="273"/>
            <p14:sldId id="274"/>
            <p14:sldId id="275"/>
            <p14:sldId id="256"/>
            <p14:sldId id="277"/>
            <p14:sldId id="278"/>
            <p14:sldId id="279"/>
            <p14:sldId id="280"/>
            <p14:sldId id="281"/>
            <p14:sldId id="264"/>
            <p14:sldId id="268"/>
            <p14:sldId id="269"/>
            <p14:sldId id="27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B8"/>
    <a:srgbClr val="0000CC"/>
    <a:srgbClr val="FF0066"/>
    <a:srgbClr val="FF66CC"/>
    <a:srgbClr val="6600CC"/>
    <a:srgbClr val="FFCC00"/>
    <a:srgbClr val="FF00FF"/>
    <a:srgbClr val="C9DA26"/>
    <a:srgbClr val="800080"/>
    <a:srgbClr val="0A0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0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807-23FE-45F2-8ACA-9AE1215B92B6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51F4-8B1D-4AD0-9284-9EEE47A19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E3D817-4DEF-4984-A853-D2CA5ED44F19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2020-2021\&#1041;&#1077;&#1079;&#1086;&#1087;&#1072;&#1089;&#1085;&#1086;&#1077;%20&#1083;&#1077;&#1090;&#1086;%202021\&#1055;&#1044;&#1044;\&#1042;&#1077;&#1089;&#1077;&#1083;&#1099;&#1077;%20&#1087;&#1088;&#1072;&#1074;&#1080;&#1083;&#1072;%20&#1076;&#1086;&#1088;&#1086;&#1078;&#1085;&#1086;&#1075;&#1086;%20&#1076;&#1074;&#1080;&#1078;&#1077;&#1085;&#1080;&#1103;\10_svetofor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net.kirov.ru/upload/iblock/0a4/tazfjdxk%2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.ru/img.php?src=Ildviz3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686800" cy="126841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В</a:t>
            </a:r>
            <a:r>
              <a:rPr lang="ru-RU" sz="2800" b="1" i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Е</a:t>
            </a:r>
            <a:r>
              <a:rPr lang="ru-RU" sz="2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С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Ё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Л</a:t>
            </a:r>
            <a:r>
              <a:rPr lang="ru-RU" sz="28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Ы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Е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правила </a:t>
            </a:r>
            <a:r>
              <a:rPr lang="ru-RU" sz="2800" b="1" i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дорожного движения</a:t>
            </a:r>
            <a:endParaRPr lang="ru-RU" sz="2800" b="1" i="1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5616575" cy="4284662"/>
          </a:xfrm>
        </p:spPr>
      </p:pic>
      <p:sp>
        <p:nvSpPr>
          <p:cNvPr id="10" name="Объект 9"/>
          <p:cNvSpPr>
            <a:spLocks noGrp="1"/>
          </p:cNvSpPr>
          <p:nvPr>
            <p:ph sz="half" idx="4294967295"/>
          </p:nvPr>
        </p:nvSpPr>
        <p:spPr>
          <a:xfrm>
            <a:off x="5940425" y="1628800"/>
            <a:ext cx="3203575" cy="4879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rgbClr val="2108B8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Делаем ребятам </a:t>
            </a:r>
            <a:r>
              <a:rPr lang="ru-RU" sz="2300" b="1" dirty="0" smtClean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предостережение</a:t>
            </a:r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Выучите срочно правила движения!</a:t>
            </a:r>
          </a:p>
          <a:p>
            <a:pPr marL="0" indent="0" algn="ctr">
              <a:buNone/>
            </a:pPr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Чтоб не волновались каждый день родители,</a:t>
            </a:r>
          </a:p>
          <a:p>
            <a:pPr marL="0" indent="0" algn="ctr">
              <a:buNone/>
            </a:pPr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Чтоб спокойны были за рулём водители</a:t>
            </a:r>
            <a:r>
              <a:rPr lang="ru-RU" sz="2300" b="1" dirty="0" smtClean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300" b="1" dirty="0">
              <a:solidFill>
                <a:srgbClr val="2108B8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0_svetof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187624" y="260648"/>
            <a:ext cx="7521575" cy="133985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Правило 3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373216"/>
            <a:ext cx="6915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При переходе улицы с двусторонним движением, сначала посмотрите налево, а дойдя до середины – направо. </a:t>
            </a:r>
            <a:endParaRPr lang="ru-RU" sz="2000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8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41893"/>
            <a:ext cx="5193893" cy="365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513" y="4509120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8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67545" y="764704"/>
            <a:ext cx="8676456" cy="1339851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Играть на тротуаре или проезжей части улицы нельзя!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Это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может закончиться несчастьем!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97152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21787"/>
            <a:ext cx="5904656" cy="43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1187624" y="260648"/>
            <a:ext cx="7521575" cy="133985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Правило 4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7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220788" y="144463"/>
            <a:ext cx="7923212" cy="16287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Правило 5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Перебегать улицу перед приближающемся транспортом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запрещается!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5" y="2036633"/>
            <a:ext cx="5514003" cy="427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37112"/>
            <a:ext cx="157111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6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57200" y="1196752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С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 т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 р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5436096" y="2708920"/>
            <a:ext cx="3707904" cy="39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 тебе помочь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Путь пройти опасный,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Горит и день, и ночь-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ЗЕЛЕНЫЙ,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9D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ЖЕЛТЫЙ,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КРАСНЫЙ.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ru-RU" dirty="0" smtClean="0"/>
          </a:p>
        </p:txBody>
      </p:sp>
      <p:pic>
        <p:nvPicPr>
          <p:cNvPr id="9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dou8.edu-nv.ru/files/administrator.dou8_edu_nv_ru/%D0%BD%D0%BE%D0%B2%D0%BE%D1%81%D1%82%D0%B8_/%D0%B8%D1%8E%D0%BD%D1%8C/%D0%BA%D0%B0%D1%80%D1%82%D0%B8%D0%BD%D0%BA%D0%B0_%D1%81%D0%B2%D0%B5%D1%82%D0%BE%D1%84%D0%BE%D1%80_%D0%BF%D0%B5%D1%80%D0%B5%D0%B2%D0%BE%D0%B4%D0%B8%D1%82_%D1%87%D0%B5%D1%80%D0%B5%D0%B7_%D0%B4%D0%BE%D1%80%D0%BE%D0%B3%D1%83_%D0%B4%D0%B5%D1%82%D0%B5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550649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5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92696"/>
            <a:ext cx="728345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Красный свет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283968" y="1196752"/>
            <a:ext cx="486003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Самый строгий – красный свет,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Стой! Дороги нет!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он горит,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Путь для всех закрыт.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6" y="1557338"/>
            <a:ext cx="3959894" cy="3887886"/>
          </a:xfrm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77072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prism dir="d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Желтый свет</a:t>
            </a:r>
            <a:endParaRPr lang="ru-RU" sz="54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537075" y="1600200"/>
            <a:ext cx="4606925" cy="47244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 спокойно перешел ты,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Слушай наш совет: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ЖДИ !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увидишь скоро желтый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середине свет.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75"/>
            <a:ext cx="4537075" cy="4537075"/>
          </a:xfrm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3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859216" cy="8413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Зеленый 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свет</a:t>
            </a:r>
            <a:endParaRPr lang="ru-RU" sz="5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708673" cy="3708672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283968" y="1600200"/>
            <a:ext cx="4860032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за ним зеленый свет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Вспыхнет впереди.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Скажет он: «Препятствий нет,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Смело в путь иди!»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933056"/>
            <a:ext cx="2304256" cy="23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4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Картинка 116 из 177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1209">
            <a:off x="236497" y="3209878"/>
            <a:ext cx="2921872" cy="219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80648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Счастливого пути, дорогие ребята</a:t>
            </a:r>
            <a:r>
              <a:rPr lang="ru-RU" sz="2400" b="1" cap="all" dirty="0" smtClean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6412" y="584753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95575"/>
            <a:ext cx="2808312" cy="383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МОЛНИЯ\ШКОЛА\ПЕДАГОГ-ОРГАНИЗАТОР\Картинки\ПДД\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29647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6" descr="4724b299125d23ce8ebc609554f3edeb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vortex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Картинка 3 из 9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8621690" cy="484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45840" y="2570"/>
            <a:ext cx="68945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Если правила движенья</a:t>
            </a:r>
          </a:p>
          <a:p>
            <a:pPr algn="ctr"/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Ты не знаешь до сих пор,</a:t>
            </a:r>
          </a:p>
          <a:p>
            <a:pPr algn="ctr"/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Мы начать с тобой готовы</a:t>
            </a:r>
          </a:p>
          <a:p>
            <a:pPr algn="ctr"/>
            <a:r>
              <a:rPr lang="ru-RU" sz="2300" b="1" dirty="0"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Очень нужный разговор!</a:t>
            </a:r>
          </a:p>
        </p:txBody>
      </p:sp>
    </p:spTree>
    <p:extLst>
      <p:ext uri="{BB962C8B-B14F-4D97-AF65-F5344CB8AC3E}">
        <p14:creationId xmlns:p14="http://schemas.microsoft.com/office/powerpoint/2010/main" val="22756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55776" y="548680"/>
            <a:ext cx="4003725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Дорожные </a:t>
            </a:r>
            <a:r>
              <a:rPr lang="ru-RU" sz="2800" b="1" dirty="0" smtClean="0">
                <a:ln w="11430"/>
                <a:solidFill>
                  <a:srgbClr val="2108B8"/>
                </a:solidFill>
                <a:latin typeface="Arial" pitchFamily="34" charset="0"/>
                <a:cs typeface="Arial" pitchFamily="34" charset="0"/>
              </a:rPr>
              <a:t>знаки.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Вы должны их знать</a:t>
            </a:r>
            <a:r>
              <a:rPr lang="ru-RU" sz="2300" b="1" dirty="0" smtClean="0">
                <a:ln w="11430"/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300" b="1" cap="none" spc="0" dirty="0">
              <a:ln w="11430"/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7" descr="7"/>
          <p:cNvPicPr>
            <a:picLocks noChangeAspect="1" noChangeArrowheads="1"/>
          </p:cNvPicPr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12776"/>
            <a:ext cx="4326663" cy="146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8" descr="8"/>
          <p:cNvPicPr>
            <a:picLocks noChangeAspect="1" noChangeArrowheads="1"/>
          </p:cNvPicPr>
          <p:nvPr/>
        </p:nvPicPr>
        <p:blipFill>
          <a:blip r:embed="rId4" cstate="print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636912"/>
            <a:ext cx="4104457" cy="1622581"/>
          </a:xfrm>
          <a:prstGeom prst="rect">
            <a:avLst/>
          </a:prstGeom>
        </p:spPr>
      </p:pic>
      <p:pic>
        <p:nvPicPr>
          <p:cNvPr id="14" name="Picture 22" descr="Untitled-1 copy"/>
          <p:cNvPicPr>
            <a:picLocks noChangeAspect="1" noChangeArrowheads="1"/>
          </p:cNvPicPr>
          <p:nvPr/>
        </p:nvPicPr>
        <p:blipFill>
          <a:blip r:embed="rId5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816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149080"/>
            <a:ext cx="18753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121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852936"/>
            <a:ext cx="58326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2108B8"/>
                </a:solidFill>
                <a:latin typeface="Comic Sans MS" pitchFamily="66" charset="0"/>
              </a:rPr>
              <a:t>Запрещают знаки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2108B8"/>
                </a:solidFill>
                <a:latin typeface="Comic Sans MS" pitchFamily="66" charset="0"/>
              </a:rPr>
              <a:t>Разное движение: обгоны, поворот-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2108B8"/>
                </a:solidFill>
                <a:latin typeface="Comic Sans MS" pitchFamily="66" charset="0"/>
              </a:rPr>
              <a:t>И в красные кружочки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2108B8"/>
                </a:solidFill>
                <a:latin typeface="Comic Sans MS" pitchFamily="66" charset="0"/>
              </a:rPr>
              <a:t>Обводит их народ</a:t>
            </a:r>
            <a:r>
              <a:rPr lang="ru-RU" b="1" kern="0" dirty="0">
                <a:solidFill>
                  <a:srgbClr val="2108B8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373216"/>
            <a:ext cx="74220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FF0066"/>
                </a:solidFill>
                <a:latin typeface="Comic Sans MS" pitchFamily="66" charset="0"/>
              </a:rPr>
              <a:t>А ещё есть </a:t>
            </a:r>
            <a:r>
              <a:rPr lang="ru-RU" sz="2000" b="1" kern="0" dirty="0" smtClean="0">
                <a:solidFill>
                  <a:srgbClr val="FF0066"/>
                </a:solidFill>
                <a:latin typeface="Comic Sans MS" pitchFamily="66" charset="0"/>
              </a:rPr>
              <a:t>знаки - </a:t>
            </a:r>
            <a:r>
              <a:rPr lang="ru-RU" sz="2000" b="1" kern="0" dirty="0">
                <a:solidFill>
                  <a:srgbClr val="FF0066"/>
                </a:solidFill>
                <a:latin typeface="Comic Sans MS" pitchFamily="66" charset="0"/>
              </a:rPr>
              <a:t>добрые друзья: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FF0066"/>
                </a:solidFill>
                <a:latin typeface="Comic Sans MS" pitchFamily="66" charset="0"/>
              </a:rPr>
              <a:t>Укажут направления вашего движения,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FF0066"/>
                </a:solidFill>
                <a:latin typeface="Comic Sans MS" pitchFamily="66" charset="0"/>
              </a:rPr>
              <a:t>Где поесть, заправиться, поспать,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FF0066"/>
                </a:solidFill>
                <a:latin typeface="Comic Sans MS" pitchFamily="66" charset="0"/>
              </a:rPr>
              <a:t>И как в деревню к бабушке попасть</a:t>
            </a:r>
            <a:r>
              <a:rPr lang="ru-RU" b="1" kern="0" dirty="0">
                <a:solidFill>
                  <a:srgbClr val="FF0066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1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j0344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672408" cy="308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77072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4437112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Я </a:t>
            </a: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хочу спросить про </a:t>
            </a:r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знак,</a:t>
            </a:r>
          </a:p>
          <a:p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Нарисован </a:t>
            </a: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знак вот </a:t>
            </a:r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так:</a:t>
            </a:r>
          </a:p>
          <a:p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В </a:t>
            </a: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треугольнике ребята </a:t>
            </a:r>
          </a:p>
          <a:p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Со </a:t>
            </a: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всех ног бегут куда-то. </a:t>
            </a:r>
          </a:p>
          <a:p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           </a:t>
            </a:r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Мой </a:t>
            </a: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приятель говорит:</a:t>
            </a:r>
          </a:p>
          <a:p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         </a:t>
            </a:r>
            <a:r>
              <a:rPr lang="ru-RU" sz="2400" b="1" dirty="0" smtClean="0">
                <a:solidFill>
                  <a:srgbClr val="2108B8"/>
                </a:solidFill>
                <a:latin typeface="Comic Sans MS" pitchFamily="66" charset="0"/>
              </a:rPr>
              <a:t>  «Детям </a:t>
            </a: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путь сюда закрыт!»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5983" y="3429000"/>
            <a:ext cx="2577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«ДЕТИ»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8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789040"/>
            <a:ext cx="6444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«ПЕШЕХОДНЫЙ ПЕРЕХОД»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3240360" cy="333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68144" y="764704"/>
            <a:ext cx="24917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Этот знак такого рода: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Он на страже пешехода.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Переходим с другом вместе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Мы дорогу в этом месте.</a:t>
            </a:r>
          </a:p>
        </p:txBody>
      </p:sp>
      <p:pic>
        <p:nvPicPr>
          <p:cNvPr id="8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2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4509120"/>
            <a:ext cx="64442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«ДВИЖЕНИЕ НА ВЕЛОСИПЕДЕ ЗАПРЕЩЕНО»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7200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1052736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Ездят здесь одни машины,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Грозно их мелькают шины.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У тебя велосипед?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Значит – стоп!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108B8"/>
                </a:solidFill>
                <a:latin typeface="Comic Sans MS" pitchFamily="66" charset="0"/>
              </a:rPr>
              <a:t>Дороги нет!</a:t>
            </a:r>
          </a:p>
        </p:txBody>
      </p:sp>
      <p:pic>
        <p:nvPicPr>
          <p:cNvPr id="8" name="Picture 5" descr="j0411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359110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2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259632" y="692696"/>
            <a:ext cx="7521575" cy="16287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ПОМНИ ПРАВИЛА ДОРОГ, 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БУДЕШЬ ЖИВ ТЫ И ЗДОРОВ!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2792272" cy="4009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18753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23928" y="2564904"/>
            <a:ext cx="4392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2108B8"/>
                </a:solidFill>
                <a:latin typeface="Comic Sans MS" pitchFamily="66" charset="0"/>
              </a:rPr>
              <a:t>Детям знать положено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2108B8"/>
                </a:solidFill>
                <a:latin typeface="Comic Sans MS" pitchFamily="66" charset="0"/>
              </a:rPr>
              <a:t>правила дорожные!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2108B8"/>
                </a:solidFill>
                <a:latin typeface="Comic Sans MS" pitchFamily="66" charset="0"/>
              </a:rPr>
              <a:t>Ты, дружок, доверься им: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2108B8"/>
                </a:solidFill>
                <a:latin typeface="Comic Sans MS" pitchFamily="66" charset="0"/>
              </a:rPr>
              <a:t>Будешь цел и невредим!</a:t>
            </a:r>
            <a:endParaRPr lang="ru-RU" sz="2400" b="1" cap="none" spc="0" dirty="0">
              <a:ln w="11430"/>
              <a:solidFill>
                <a:srgbClr val="2108B8"/>
              </a:solidFill>
              <a:latin typeface="Comic Sans MS" pitchFamily="66" charset="0"/>
            </a:endParaRPr>
          </a:p>
        </p:txBody>
      </p:sp>
      <p:pic>
        <p:nvPicPr>
          <p:cNvPr id="10" name="Рисунок 6" descr="4724b299125d23ce8ebc609554f3ed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4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096"/>
            <a:ext cx="2076319" cy="21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7521575" cy="17002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Правило 1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4029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824536" cy="3672409"/>
          </a:xfrm>
          <a:prstGeom prst="rect">
            <a:avLst/>
          </a:prstGeom>
        </p:spPr>
      </p:pic>
      <p:pic>
        <p:nvPicPr>
          <p:cNvPr id="8" name="Рисунок 6" descr="4724b299125d23ce8ebc609554f3ede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3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doors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3608" y="476672"/>
            <a:ext cx="7521575" cy="10807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Правило 2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Рисунок 10" descr="1215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672408" cy="225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3573016"/>
            <a:ext cx="36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2108B8"/>
                </a:solidFill>
                <a:latin typeface="Comic Sans MS" pitchFamily="66" charset="0"/>
                <a:cs typeface="Times New Roman" pitchFamily="18" charset="0"/>
              </a:rPr>
              <a:t>1. Посмотри сначала налево.</a:t>
            </a:r>
            <a:endParaRPr lang="ru-RU" dirty="0">
              <a:solidFill>
                <a:srgbClr val="2108B8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1215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4043245" cy="228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6211669"/>
            <a:ext cx="3632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>
                  <a:solidFill>
                    <a:srgbClr val="CC00FF"/>
                  </a:solidFill>
                </a:ln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3</a:t>
            </a: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. Чтоб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спокойно перейти, ещё </a:t>
            </a: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налево посмотри.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0000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3" name="Рисунок 12" descr="1215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9996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64088" y="3645024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2108B8"/>
                </a:solidFill>
                <a:latin typeface="Comic Sans MS" pitchFamily="66" charset="0"/>
                <a:cs typeface="Times New Roman" pitchFamily="18" charset="0"/>
              </a:rPr>
              <a:t>2. Затем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2108B8"/>
                </a:solidFill>
                <a:latin typeface="Comic Sans MS" pitchFamily="66" charset="0"/>
                <a:cs typeface="Times New Roman" pitchFamily="18" charset="0"/>
              </a:rPr>
              <a:t>смотри </a:t>
            </a: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2108B8"/>
                </a:solidFill>
                <a:latin typeface="Comic Sans MS" pitchFamily="66" charset="0"/>
                <a:cs typeface="Times New Roman" pitchFamily="18" charset="0"/>
              </a:rPr>
              <a:t>направо.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2108B8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5" name="Рисунок 14" descr="1215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1"/>
            <a:ext cx="3960440" cy="238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220072" y="6309320"/>
            <a:ext cx="351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2108B8"/>
                </a:solidFill>
                <a:latin typeface="Comic Sans MS" pitchFamily="66" charset="0"/>
              </a:rPr>
              <a:t>4. А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2108B8"/>
                </a:solidFill>
                <a:latin typeface="Comic Sans MS" pitchFamily="66" charset="0"/>
              </a:rPr>
              <a:t>сейчас вперёд </a:t>
            </a: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2108B8"/>
                </a:solidFill>
                <a:latin typeface="Comic Sans MS" pitchFamily="66" charset="0"/>
              </a:rPr>
              <a:t>иди.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2108B8"/>
              </a:solidFill>
              <a:latin typeface="Comic Sans MS" pitchFamily="66" charset="0"/>
            </a:endParaRPr>
          </a:p>
        </p:txBody>
      </p:sp>
      <p:pic>
        <p:nvPicPr>
          <p:cNvPr id="16" name="Рисунок 6" descr="4724b299125d23ce8ebc609554f3edeb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6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14:glitter dir="u"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909</TotalTime>
  <Words>359</Words>
  <Application>Microsoft Office PowerPoint</Application>
  <PresentationFormat>Экран (4:3)</PresentationFormat>
  <Paragraphs>83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Cambria</vt:lpstr>
      <vt:lpstr>Comic Sans MS</vt:lpstr>
      <vt:lpstr>Constantia</vt:lpstr>
      <vt:lpstr>Times New Roman</vt:lpstr>
      <vt:lpstr>Wingdings 2</vt:lpstr>
      <vt:lpstr>Поток</vt:lpstr>
      <vt:lpstr>ВЕСЁЛЫЕ  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 ПРАВИЛА ДОРОГ,  БУДЕШЬ ЖИВ ТЫ И ЗДОРОВ!</vt:lpstr>
      <vt:lpstr>Правило 1  </vt:lpstr>
      <vt:lpstr>Правило 2 </vt:lpstr>
      <vt:lpstr>Правило 3   </vt:lpstr>
      <vt:lpstr>  Играть на тротуаре или проезжей части улицы нельзя!  Это может закончиться несчастьем!</vt:lpstr>
      <vt:lpstr>Правило 5  Перебегать улицу перед приближающемся транспортом запрещается!</vt:lpstr>
      <vt:lpstr>С  в  е  т  о  ф  о  р</vt:lpstr>
      <vt:lpstr>     Красный свет</vt:lpstr>
      <vt:lpstr>Желтый свет</vt:lpstr>
      <vt:lpstr>Зеленый свет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ПОМНИ ПРАВИЛА ДОРОГ, БУДЕШЬ ЖИВ ТЫ И ЗДОРОВ!</dc:title>
  <dc:creator>ХОЛОДОВИЧ Татьяна Борисовна</dc:creator>
  <cp:lastModifiedBy>галкин Сергей</cp:lastModifiedBy>
  <cp:revision>54</cp:revision>
  <dcterms:created xsi:type="dcterms:W3CDTF">2012-09-13T03:21:52Z</dcterms:created>
  <dcterms:modified xsi:type="dcterms:W3CDTF">2021-09-04T06:04:29Z</dcterms:modified>
</cp:coreProperties>
</file>